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305" r:id="rId3"/>
    <p:sldId id="306" r:id="rId4"/>
    <p:sldId id="280" r:id="rId5"/>
    <p:sldId id="312" r:id="rId6"/>
    <p:sldId id="313" r:id="rId7"/>
    <p:sldId id="286" r:id="rId8"/>
    <p:sldId id="285" r:id="rId9"/>
    <p:sldId id="287" r:id="rId10"/>
    <p:sldId id="311" r:id="rId11"/>
    <p:sldId id="298" r:id="rId12"/>
    <p:sldId id="314" r:id="rId13"/>
    <p:sldId id="303" r:id="rId14"/>
    <p:sldId id="315" r:id="rId15"/>
    <p:sldId id="316" r:id="rId16"/>
    <p:sldId id="317" r:id="rId17"/>
    <p:sldId id="281" r:id="rId18"/>
    <p:sldId id="282" r:id="rId19"/>
    <p:sldId id="318" r:id="rId20"/>
    <p:sldId id="304" r:id="rId21"/>
    <p:sldId id="283" r:id="rId22"/>
    <p:sldId id="319" r:id="rId23"/>
    <p:sldId id="320" r:id="rId24"/>
    <p:sldId id="321" r:id="rId25"/>
    <p:sldId id="323" r:id="rId26"/>
    <p:sldId id="324" r:id="rId27"/>
    <p:sldId id="322" r:id="rId28"/>
    <p:sldId id="32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CD19FB2-3AAB-4D03-B13A-2960828C78E3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1CF1133-3259-4C45-BABA-5B62D9C6F78D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18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Biophysics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BT 301 23 Aug 2023</a:t>
            </a:r>
          </a:p>
        </p:txBody>
      </p:sp>
    </p:spTree>
    <p:extLst>
      <p:ext uri="{BB962C8B-B14F-4D97-AF65-F5344CB8AC3E}">
        <p14:creationId xmlns:p14="http://schemas.microsoft.com/office/powerpoint/2010/main" val="1536796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147145" y="253196"/>
            <a:ext cx="3436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Electronic Spectra of small molecules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11D1B-D03C-CBC6-A693-6D7DC89D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928" y="253195"/>
            <a:ext cx="6011505" cy="65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393C43-8EDF-4661-81A3-143E5ADBBD5A}"/>
              </a:ext>
            </a:extLst>
          </p:cNvPr>
          <p:cNvSpPr txBox="1"/>
          <p:nvPr/>
        </p:nvSpPr>
        <p:spPr>
          <a:xfrm>
            <a:off x="2392326" y="265814"/>
            <a:ext cx="8059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Spectroscopic Analysis of Biopolymers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A4431-8223-4FA9-B806-8B6DF499E228}"/>
              </a:ext>
            </a:extLst>
          </p:cNvPr>
          <p:cNvSpPr txBox="1"/>
          <p:nvPr/>
        </p:nvSpPr>
        <p:spPr>
          <a:xfrm>
            <a:off x="404037" y="1435395"/>
            <a:ext cx="1152569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Chromophore (</a:t>
            </a:r>
            <a:r>
              <a:rPr lang="en-IN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colour bearer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): Chemical groups that absorb light</a:t>
            </a: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Solvents for biopolymer spectroscopy: </a:t>
            </a:r>
          </a:p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													Water; </a:t>
            </a:r>
          </a:p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													Buffer @ pH 7.0 with 0.15 M NaCl</a:t>
            </a: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Water absorbs at </a:t>
            </a:r>
            <a:r>
              <a:rPr lang="en-IN" sz="2800" dirty="0">
                <a:latin typeface="Symbol" panose="05050102010706020507" pitchFamily="18" charset="2"/>
                <a:cs typeface="Arial" panose="020B0604020202020204" pitchFamily="34" charset="0"/>
              </a:rPr>
              <a:t>l &lt;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170 nm</a:t>
            </a:r>
          </a:p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Water is strongly polar: Electronic absorption bands broader in water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818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987972" y="2844225"/>
            <a:ext cx="10216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UV-Visible Spectroscopy of Proteins and Nucleic acids</a:t>
            </a:r>
          </a:p>
        </p:txBody>
      </p:sp>
    </p:spTree>
    <p:extLst>
      <p:ext uri="{BB962C8B-B14F-4D97-AF65-F5344CB8AC3E}">
        <p14:creationId xmlns:p14="http://schemas.microsoft.com/office/powerpoint/2010/main" val="1363822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393C43-8EDF-4661-81A3-143E5ADBBD5A}"/>
              </a:ext>
            </a:extLst>
          </p:cNvPr>
          <p:cNvSpPr txBox="1"/>
          <p:nvPr/>
        </p:nvSpPr>
        <p:spPr>
          <a:xfrm>
            <a:off x="4132521" y="106326"/>
            <a:ext cx="5148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Chromophores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A4431-8223-4FA9-B806-8B6DF499E228}"/>
              </a:ext>
            </a:extLst>
          </p:cNvPr>
          <p:cNvSpPr txBox="1"/>
          <p:nvPr/>
        </p:nvSpPr>
        <p:spPr>
          <a:xfrm>
            <a:off x="333153" y="901513"/>
            <a:ext cx="1152569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Peptide Bond: </a:t>
            </a:r>
          </a:p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n to </a:t>
            </a:r>
            <a:r>
              <a:rPr lang="en-IN" sz="2800" dirty="0">
                <a:latin typeface="Symbol" panose="05050102010706020507" pitchFamily="18" charset="2"/>
                <a:cs typeface="Arial" panose="020B0604020202020204" pitchFamily="34" charset="0"/>
              </a:rPr>
              <a:t>p</a:t>
            </a:r>
            <a:r>
              <a:rPr lang="en-IN" sz="2800" baseline="30000" dirty="0">
                <a:latin typeface="Symbol" panose="05050102010706020507" pitchFamily="18" charset="2"/>
                <a:cs typeface="Arial" panose="020B0604020202020204" pitchFamily="34" charset="0"/>
              </a:rPr>
              <a:t>*</a:t>
            </a:r>
            <a:r>
              <a:rPr lang="en-IN" sz="2800" dirty="0">
                <a:latin typeface="Symbol" panose="05050102010706020507" pitchFamily="18" charset="2"/>
                <a:cs typeface="Arial" panose="020B0604020202020204" pitchFamily="34" charset="0"/>
              </a:rPr>
              <a:t>   l = 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210-220 nm   </a:t>
            </a:r>
            <a:r>
              <a:rPr lang="en-IN" sz="2800" dirty="0">
                <a:latin typeface="Symbol" panose="05050102010706020507" pitchFamily="18" charset="2"/>
                <a:cs typeface="Arial" panose="020B0604020202020204" pitchFamily="34" charset="0"/>
              </a:rPr>
              <a:t>e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(max) = 100 /M.cm</a:t>
            </a:r>
          </a:p>
          <a:p>
            <a:pPr marL="457200" indent="-457200">
              <a:buFont typeface="Symbol" panose="05050102010706020507" pitchFamily="18" charset="2"/>
              <a:buChar char="p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IN" sz="2800" dirty="0">
                <a:latin typeface="Symbol" panose="05050102010706020507" pitchFamily="18" charset="2"/>
                <a:cs typeface="Arial" panose="020B0604020202020204" pitchFamily="34" charset="0"/>
              </a:rPr>
              <a:t>p</a:t>
            </a:r>
            <a:r>
              <a:rPr lang="en-IN" sz="2800" baseline="30000" dirty="0">
                <a:latin typeface="Symbol" panose="05050102010706020507" pitchFamily="18" charset="2"/>
                <a:cs typeface="Arial" panose="020B0604020202020204" pitchFamily="34" charset="0"/>
              </a:rPr>
              <a:t>*</a:t>
            </a:r>
            <a:r>
              <a:rPr lang="en-IN" sz="2800" dirty="0">
                <a:latin typeface="Symbol" panose="05050102010706020507" pitchFamily="18" charset="2"/>
                <a:cs typeface="Arial" panose="020B0604020202020204" pitchFamily="34" charset="0"/>
              </a:rPr>
              <a:t>   l = 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190 nm   </a:t>
            </a:r>
            <a:r>
              <a:rPr lang="en-IN" sz="2800" dirty="0">
                <a:latin typeface="Symbol" panose="05050102010706020507" pitchFamily="18" charset="2"/>
                <a:cs typeface="Arial" panose="020B0604020202020204" pitchFamily="34" charset="0"/>
              </a:rPr>
              <a:t>e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(max) = 7000 /M.cm</a:t>
            </a:r>
          </a:p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n to </a:t>
            </a:r>
            <a:r>
              <a:rPr lang="en-IN" sz="2800" dirty="0">
                <a:latin typeface="Symbol" panose="05050102010706020507" pitchFamily="18" charset="2"/>
                <a:cs typeface="Arial" panose="020B0604020202020204" pitchFamily="34" charset="0"/>
              </a:rPr>
              <a:t>s</a:t>
            </a:r>
            <a:r>
              <a:rPr lang="en-IN" sz="2800" baseline="30000" dirty="0">
                <a:latin typeface="Symbol" panose="05050102010706020507" pitchFamily="18" charset="2"/>
                <a:cs typeface="Arial" panose="020B0604020202020204" pitchFamily="34" charset="0"/>
              </a:rPr>
              <a:t>*</a:t>
            </a:r>
            <a:r>
              <a:rPr lang="en-IN" sz="2800" dirty="0">
                <a:latin typeface="Symbol" panose="05050102010706020507" pitchFamily="18" charset="2"/>
                <a:cs typeface="Arial" panose="020B0604020202020204" pitchFamily="34" charset="0"/>
              </a:rPr>
              <a:t>   l = 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175 nm </a:t>
            </a: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Amino acid side chains: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Asp, Glu, </a:t>
            </a: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Asn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Gln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, His have absorption in same region as peptide bond. So only absorption beyond 230 nm matter. </a:t>
            </a:r>
          </a:p>
          <a:p>
            <a:r>
              <a:rPr lang="en-IN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Absorption by side chains of aromatic amino acids</a:t>
            </a:r>
          </a:p>
          <a:p>
            <a:r>
              <a:rPr lang="en-IN" sz="28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Phe</a:t>
            </a:r>
            <a:r>
              <a:rPr lang="en-IN" sz="28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;  Tyr; </a:t>
            </a:r>
            <a:r>
              <a:rPr lang="en-IN" sz="28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Trp</a:t>
            </a:r>
            <a:endParaRPr lang="en-IN" sz="2800" dirty="0"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Prosthetic groups: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Bovine rhodopsin; Azurin; Xanthine oxidase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764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2774731" y="379320"/>
            <a:ext cx="6253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ymbol" pitchFamily="2" charset="2"/>
                <a:cs typeface="Arial" panose="020B0604020202020204" pitchFamily="34" charset="0"/>
              </a:rPr>
              <a:t>p-p*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transition dipole in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myristamide</a:t>
            </a:r>
            <a:endParaRPr lang="en-US" sz="2800" dirty="0">
              <a:latin typeface="Symbol" pitchFamily="2" charset="2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chemical formula&#10;&#10;Description automatically generated">
            <a:extLst>
              <a:ext uri="{FF2B5EF4-FFF2-40B4-BE49-F238E27FC236}">
                <a16:creationId xmlns:a16="http://schemas.microsoft.com/office/drawing/2014/main" id="{4DDD5140-B93F-DA53-6EB9-2228DDD7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83" y="1330217"/>
            <a:ext cx="5360010" cy="472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9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3126828" y="253197"/>
            <a:ext cx="5938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Absorption Spectra of poly-L-Lysine</a:t>
            </a:r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BF200677-6AEE-39DC-E29B-569ED970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88" y="1130737"/>
            <a:ext cx="9942622" cy="42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3126828" y="253197"/>
            <a:ext cx="7656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Absorption Spectra of Aromatic Amino acids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18934149-782A-2976-249B-A11FEBA1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69" y="1064391"/>
            <a:ext cx="9480046" cy="44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5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55600"/>
            <a:ext cx="10299700" cy="614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2628214" y="2890390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Absorbance of Aromatic Amino acids</a:t>
            </a:r>
          </a:p>
        </p:txBody>
      </p:sp>
    </p:spTree>
    <p:extLst>
      <p:ext uri="{BB962C8B-B14F-4D97-AF65-F5344CB8AC3E}">
        <p14:creationId xmlns:p14="http://schemas.microsoft.com/office/powerpoint/2010/main" val="3390821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425450"/>
            <a:ext cx="100711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735723" y="253197"/>
            <a:ext cx="10888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Spectroscopic properties of proteins with PROSTHETIC GROUPS</a:t>
            </a:r>
          </a:p>
        </p:txBody>
      </p:sp>
      <p:pic>
        <p:nvPicPr>
          <p:cNvPr id="5" name="Picture 4" descr="A close-up of a paper&#10;&#10;Description automatically generated">
            <a:extLst>
              <a:ext uri="{FF2B5EF4-FFF2-40B4-BE49-F238E27FC236}">
                <a16:creationId xmlns:a16="http://schemas.microsoft.com/office/drawing/2014/main" id="{11E7CF1B-AB33-559D-8FA6-37639F27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11" y="1042933"/>
            <a:ext cx="7277977" cy="58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7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9BEA5-CC6C-A00D-A568-18A911C3DD34}"/>
              </a:ext>
            </a:extLst>
          </p:cNvPr>
          <p:cNvSpPr txBox="1"/>
          <p:nvPr/>
        </p:nvSpPr>
        <p:spPr>
          <a:xfrm>
            <a:off x="2103038" y="695584"/>
            <a:ext cx="85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Spectroscopy: Absorption, Circular Dichroism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295B0-BB26-0039-B624-922ED1E3C04E}"/>
              </a:ext>
            </a:extLst>
          </p:cNvPr>
          <p:cNvSpPr txBox="1"/>
          <p:nvPr/>
        </p:nvSpPr>
        <p:spPr>
          <a:xfrm>
            <a:off x="924910" y="1692166"/>
            <a:ext cx="34053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Biophysical Chemistry Part 2</a:t>
            </a:r>
          </a:p>
          <a:p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</a:p>
          <a:p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Charles Cantor and Paul Schimmel</a:t>
            </a:r>
          </a:p>
        </p:txBody>
      </p:sp>
      <p:pic>
        <p:nvPicPr>
          <p:cNvPr id="5" name="Picture 4" descr="A book cover with a black and white design&#10;&#10;Description automatically generated">
            <a:extLst>
              <a:ext uri="{FF2B5EF4-FFF2-40B4-BE49-F238E27FC236}">
                <a16:creationId xmlns:a16="http://schemas.microsoft.com/office/drawing/2014/main" id="{3ED8C51D-A2B8-468B-02B9-328EECBC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201" y="1439917"/>
            <a:ext cx="3415838" cy="44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30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393C43-8EDF-4661-81A3-143E5ADBBD5A}"/>
              </a:ext>
            </a:extLst>
          </p:cNvPr>
          <p:cNvSpPr txBox="1"/>
          <p:nvPr/>
        </p:nvSpPr>
        <p:spPr>
          <a:xfrm>
            <a:off x="4132521" y="106326"/>
            <a:ext cx="5840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Nucleic acid Chromophores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A4431-8223-4FA9-B806-8B6DF499E228}"/>
              </a:ext>
            </a:extLst>
          </p:cNvPr>
          <p:cNvSpPr txBox="1"/>
          <p:nvPr/>
        </p:nvSpPr>
        <p:spPr>
          <a:xfrm>
            <a:off x="333153" y="901513"/>
            <a:ext cx="1152569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Purine and Pyrimidine bases absorb strongly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n to </a:t>
            </a:r>
            <a:r>
              <a:rPr lang="en-IN" sz="2800" dirty="0">
                <a:latin typeface="Symbol" panose="05050102010706020507" pitchFamily="18" charset="2"/>
                <a:cs typeface="Arial" panose="020B0604020202020204" pitchFamily="34" charset="0"/>
              </a:rPr>
              <a:t>p*   l = 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200-300 nm</a:t>
            </a:r>
          </a:p>
          <a:p>
            <a:pPr marL="457200" indent="-457200">
              <a:buFont typeface="Symbol" panose="05050102010706020507" pitchFamily="18" charset="2"/>
              <a:buChar char="p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IN" sz="2800" dirty="0">
                <a:latin typeface="Symbol" panose="05050102010706020507" pitchFamily="18" charset="2"/>
                <a:cs typeface="Arial" panose="020B0604020202020204" pitchFamily="34" charset="0"/>
              </a:rPr>
              <a:t>p*  </a:t>
            </a:r>
          </a:p>
          <a:p>
            <a:r>
              <a:rPr lang="en-IN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Sugar phosphate backbone in DNA/RNA has insignificant contribution to absorption at </a:t>
            </a:r>
            <a:r>
              <a:rPr lang="en-IN" sz="2800" dirty="0">
                <a:highlight>
                  <a:srgbClr val="FFFF00"/>
                </a:highlight>
                <a:latin typeface="Symbol" panose="05050102010706020507" pitchFamily="18" charset="2"/>
                <a:cs typeface="Arial" panose="020B0604020202020204" pitchFamily="34" charset="0"/>
              </a:rPr>
              <a:t>l &gt; </a:t>
            </a:r>
            <a:r>
              <a:rPr lang="en-IN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200 nm</a:t>
            </a: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Near-UV absorption for each base represented by several transition dipoles.</a:t>
            </a: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HYPOCHROMISM (less </a:t>
            </a:r>
            <a:r>
              <a:rPr lang="en-IN" sz="28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IN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Interaction of particular excited electronic state of one chromophore with different electronic states of neighbouring chromophores.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309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14300"/>
            <a:ext cx="10172700" cy="662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2628214" y="3136611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Absorbance of Nucleotides / DNA</a:t>
            </a:r>
          </a:p>
        </p:txBody>
      </p:sp>
    </p:spTree>
    <p:extLst>
      <p:ext uri="{BB962C8B-B14F-4D97-AF65-F5344CB8AC3E}">
        <p14:creationId xmlns:p14="http://schemas.microsoft.com/office/powerpoint/2010/main" val="3079690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1736834" y="169114"/>
            <a:ext cx="871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Absorption Spectra of deoxynucleotides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pdA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pdG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of ph and ph values&#10;&#10;Description automatically generated">
            <a:extLst>
              <a:ext uri="{FF2B5EF4-FFF2-40B4-BE49-F238E27FC236}">
                <a16:creationId xmlns:a16="http://schemas.microsoft.com/office/drawing/2014/main" id="{7D66ADF3-4C3C-D5B7-56CD-FC7A592A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493" y="692334"/>
            <a:ext cx="4800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72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1736834" y="169114"/>
            <a:ext cx="871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Absorption Spectra of deoxynucleotides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pdC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pdT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aph of ph and ph&#10;&#10;Description automatically generated">
            <a:extLst>
              <a:ext uri="{FF2B5EF4-FFF2-40B4-BE49-F238E27FC236}">
                <a16:creationId xmlns:a16="http://schemas.microsoft.com/office/drawing/2014/main" id="{40F9A222-DF81-FAC4-2A73-879C0EBB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18" y="785210"/>
            <a:ext cx="6642319" cy="564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61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1736834" y="169114"/>
            <a:ext cx="8718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Calculated and Observed Electric transition dipole moments of n-alkyl nucleotide bases</a:t>
            </a:r>
          </a:p>
        </p:txBody>
      </p:sp>
      <p:pic>
        <p:nvPicPr>
          <p:cNvPr id="3" name="Picture 2" descr="A group of chemical formulas&#10;&#10;Description automatically generated">
            <a:extLst>
              <a:ext uri="{FF2B5EF4-FFF2-40B4-BE49-F238E27FC236}">
                <a16:creationId xmlns:a16="http://schemas.microsoft.com/office/drawing/2014/main" id="{7B321AA6-52FA-1B9F-B3B7-167D3CE3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67" y="1123221"/>
            <a:ext cx="7550863" cy="51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45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609600" y="169114"/>
            <a:ext cx="1099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Near UV spectrum of Mesityl Oxide (CH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C=C-CO-CH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D9CF6763-5343-31B7-080B-4415C3A9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888" y="1015002"/>
            <a:ext cx="7022224" cy="53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30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609600" y="169114"/>
            <a:ext cx="1099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Effect of solvent on spectral transitions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diagram of polarity and polarity&#10;&#10;Description automatically generated">
            <a:extLst>
              <a:ext uri="{FF2B5EF4-FFF2-40B4-BE49-F238E27FC236}">
                <a16:creationId xmlns:a16="http://schemas.microsoft.com/office/drawing/2014/main" id="{854053B3-00F8-436A-095F-78CB60D4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13" y="1012934"/>
            <a:ext cx="9211251" cy="48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0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1736834" y="169114"/>
            <a:ext cx="871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Absorption of DNA at different temperatures</a:t>
            </a:r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4F1512E-2B69-F83B-9044-B8BD5985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753" y="866994"/>
            <a:ext cx="7228494" cy="54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2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609600" y="169114"/>
            <a:ext cx="1099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Origin of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 and HYPO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Chromism</a:t>
            </a:r>
            <a:endParaRPr lang="en-US" sz="2800" baseline="-2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diagram of a line of arrows&#10;&#10;Description automatically generated with medium confidence">
            <a:extLst>
              <a:ext uri="{FF2B5EF4-FFF2-40B4-BE49-F238E27FC236}">
                <a16:creationId xmlns:a16="http://schemas.microsoft.com/office/drawing/2014/main" id="{211DE2A6-C5E9-5DA4-31B9-BC9551DA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22" y="1248978"/>
            <a:ext cx="9336155" cy="481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0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B6717-C4B2-EBCE-D3CC-1527C944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84" y="1453274"/>
            <a:ext cx="7537231" cy="5152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3195144" y="515007"/>
            <a:ext cx="5801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Spectroscopy of Biomolecules</a:t>
            </a:r>
          </a:p>
        </p:txBody>
      </p:sp>
    </p:spTree>
    <p:extLst>
      <p:ext uri="{BB962C8B-B14F-4D97-AF65-F5344CB8AC3E}">
        <p14:creationId xmlns:p14="http://schemas.microsoft.com/office/powerpoint/2010/main" val="361493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088" y="0"/>
            <a:ext cx="649582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2628214" y="3136611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 electromagnetic spectrum</a:t>
            </a:r>
          </a:p>
        </p:txBody>
      </p:sp>
    </p:spTree>
    <p:extLst>
      <p:ext uri="{BB962C8B-B14F-4D97-AF65-F5344CB8AC3E}">
        <p14:creationId xmlns:p14="http://schemas.microsoft.com/office/powerpoint/2010/main" val="343422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309604" y="262498"/>
            <a:ext cx="52437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Transitions between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otational,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ibrational and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lectronic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energy states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02318-E87F-FD23-9E76-3D6C61E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770" y="262498"/>
            <a:ext cx="5125633" cy="63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9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0F0A5-9E60-22B2-F372-54804B80B653}"/>
              </a:ext>
            </a:extLst>
          </p:cNvPr>
          <p:cNvSpPr txBox="1"/>
          <p:nvPr/>
        </p:nvSpPr>
        <p:spPr>
          <a:xfrm>
            <a:off x="3744182" y="150986"/>
            <a:ext cx="4703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Measuring Light Absorption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79B53-149E-6ABF-BA64-7B672EEE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14" y="896433"/>
            <a:ext cx="9328055" cy="54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657350"/>
            <a:ext cx="100203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92600" y="444500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Photoelectric effect</a:t>
            </a:r>
            <a:endParaRPr lang="en-US" sz="36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7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847850"/>
            <a:ext cx="10325100" cy="3162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7200" y="3429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PhotoMultiplier</a:t>
            </a:r>
            <a:r>
              <a:rPr 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Tube (PMT) </a:t>
            </a:r>
          </a:p>
        </p:txBody>
      </p:sp>
    </p:spTree>
    <p:extLst>
      <p:ext uri="{BB962C8B-B14F-4D97-AF65-F5344CB8AC3E}">
        <p14:creationId xmlns:p14="http://schemas.microsoft.com/office/powerpoint/2010/main" val="3674067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123950"/>
            <a:ext cx="100584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7200" y="3429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Double beam spectrophotometer</a:t>
            </a:r>
          </a:p>
        </p:txBody>
      </p:sp>
    </p:spTree>
    <p:extLst>
      <p:ext uri="{BB962C8B-B14F-4D97-AF65-F5344CB8AC3E}">
        <p14:creationId xmlns:p14="http://schemas.microsoft.com/office/powerpoint/2010/main" val="11124530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983</TotalTime>
  <Words>396</Words>
  <Application>Microsoft Macintosh PowerPoint</Application>
  <PresentationFormat>Widescreen</PresentationFormat>
  <Paragraphs>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Symbol</vt:lpstr>
      <vt:lpstr>Tw Cen MT</vt:lpstr>
      <vt:lpstr>Tw Cen MT Condensed</vt:lpstr>
      <vt:lpstr>Wingdings 3</vt:lpstr>
      <vt:lpstr>Integral</vt:lpstr>
      <vt:lpstr>Biophysics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Microscopy and Imaging</dc:title>
  <dc:creator>Microsoft Office User</dc:creator>
  <cp:lastModifiedBy>Rajaram Swaminathan</cp:lastModifiedBy>
  <cp:revision>79</cp:revision>
  <dcterms:created xsi:type="dcterms:W3CDTF">2016-10-21T06:09:17Z</dcterms:created>
  <dcterms:modified xsi:type="dcterms:W3CDTF">2023-08-31T10:28:05Z</dcterms:modified>
</cp:coreProperties>
</file>